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rels" ContentType="application/vnd.openxmlformats-package.relationships+xml"/>
  <Default Extension="emf" ContentType="image/x-emf"/>
  <Default Extension="wdp" ContentType="image/vnd.ms-photo"/>
  <Default Extension="bin" ContentType="application/vnd.openxmlformats-officedocument.presentationml.printerSettings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7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11/17/11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11/17/11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11/17/11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11/17/11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11/17/11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11/17/11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11/17/11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11/17/11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11/17/11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11/17/11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11/17/11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11/17/11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6" Type="http://schemas.openxmlformats.org/officeDocument/2006/relationships/image" Target="../media/image3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5" Type="http://schemas.openxmlformats.org/officeDocument/2006/relationships/image" Target="../media/image3.png"/><Relationship Id="rId1" Type="http://schemas.microsoft.com/office/2007/relationships/media" Target="../media/media10.wav"/><Relationship Id="rId2" Type="http://schemas.openxmlformats.org/officeDocument/2006/relationships/audio" Target="../media/media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5" Type="http://schemas.openxmlformats.org/officeDocument/2006/relationships/image" Target="../media/image14.png"/><Relationship Id="rId6" Type="http://schemas.microsoft.com/office/2007/relationships/hdphoto" Target="../media/hdphoto2.wdp"/><Relationship Id="rId7" Type="http://schemas.openxmlformats.org/officeDocument/2006/relationships/image" Target="../media/image3.png"/><Relationship Id="rId1" Type="http://schemas.microsoft.com/office/2007/relationships/media" Target="../media/media11.wav"/><Relationship Id="rId2" Type="http://schemas.openxmlformats.org/officeDocument/2006/relationships/audio" Target="../media/media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4.png"/><Relationship Id="rId5" Type="http://schemas.openxmlformats.org/officeDocument/2006/relationships/image" Target="../media/image14.png"/><Relationship Id="rId6" Type="http://schemas.microsoft.com/office/2007/relationships/hdphoto" Target="../media/hdphoto4.wdp"/><Relationship Id="rId7" Type="http://schemas.openxmlformats.org/officeDocument/2006/relationships/image" Target="../media/image3.png"/><Relationship Id="rId1" Type="http://schemas.microsoft.com/office/2007/relationships/media" Target="../media/media12.wav"/><Relationship Id="rId2" Type="http://schemas.openxmlformats.org/officeDocument/2006/relationships/audio" Target="../media/media1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5.png"/><Relationship Id="rId5" Type="http://schemas.openxmlformats.org/officeDocument/2006/relationships/image" Target="../media/image3.png"/><Relationship Id="rId1" Type="http://schemas.microsoft.com/office/2007/relationships/media" Target="../media/media13.wav"/><Relationship Id="rId2" Type="http://schemas.openxmlformats.org/officeDocument/2006/relationships/audio" Target="../media/media1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hyperlink" Target="http://www.adbrands.net/fr/lvmh_fr.htm" TargetMode="External"/><Relationship Id="rId5" Type="http://schemas.openxmlformats.org/officeDocument/2006/relationships/hyperlink" Target="http://www.lvmh.com/" TargetMode="External"/><Relationship Id="rId6" Type="http://schemas.openxmlformats.org/officeDocument/2006/relationships/hyperlink" Target="http://www.reuters.com/finance/stocks/overview?symbol=LVMH.PA" TargetMode="External"/><Relationship Id="rId7" Type="http://schemas.openxmlformats.org/officeDocument/2006/relationships/hyperlink" Target="http://en.wikipedia.org/wiki/LVMH" TargetMode="External"/><Relationship Id="rId8" Type="http://schemas.openxmlformats.org/officeDocument/2006/relationships/hyperlink" Target="http://finance.yahoo.com/q?s=MC.PA" TargetMode="External"/><Relationship Id="rId9" Type="http://schemas.openxmlformats.org/officeDocument/2006/relationships/image" Target="../media/image3.png"/><Relationship Id="rId1" Type="http://schemas.microsoft.com/office/2007/relationships/media" Target="../media/media14.wav"/><Relationship Id="rId2" Type="http://schemas.openxmlformats.org/officeDocument/2006/relationships/audio" Target="../media/media14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3.png"/><Relationship Id="rId1" Type="http://schemas.microsoft.com/office/2007/relationships/media" Target="../media/media2.wav"/><Relationship Id="rId2" Type="http://schemas.openxmlformats.org/officeDocument/2006/relationships/audio" Target="../media/media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microsoft.com/office/2007/relationships/hdphoto" Target="../media/hdphoto2.wdp"/><Relationship Id="rId10" Type="http://schemas.openxmlformats.org/officeDocument/2006/relationships/image" Target="../media/image3.png"/><Relationship Id="rId1" Type="http://schemas.microsoft.com/office/2007/relationships/media" Target="../media/media3.wav"/><Relationship Id="rId2" Type="http://schemas.openxmlformats.org/officeDocument/2006/relationships/audio" Target="../media/media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4.png"/><Relationship Id="rId8" Type="http://schemas.microsoft.com/office/2007/relationships/hdphoto" Target="../media/hdphoto3.wdp"/><Relationship Id="rId9" Type="http://schemas.openxmlformats.org/officeDocument/2006/relationships/image" Target="../media/image18.png"/><Relationship Id="rId10" Type="http://schemas.openxmlformats.org/officeDocument/2006/relationships/image" Target="../media/image3.png"/><Relationship Id="rId1" Type="http://schemas.microsoft.com/office/2007/relationships/media" Target="../media/media4.wav"/><Relationship Id="rId2" Type="http://schemas.openxmlformats.org/officeDocument/2006/relationships/audio" Target="../media/media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14.png"/><Relationship Id="rId10" Type="http://schemas.microsoft.com/office/2007/relationships/hdphoto" Target="../media/hdphoto2.wdp"/><Relationship Id="rId11" Type="http://schemas.openxmlformats.org/officeDocument/2006/relationships/image" Target="../media/image3.png"/><Relationship Id="rId1" Type="http://schemas.microsoft.com/office/2007/relationships/media" Target="../media/media5.wav"/><Relationship Id="rId2" Type="http://schemas.openxmlformats.org/officeDocument/2006/relationships/audio" Target="../media/media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28.png"/><Relationship Id="rId9" Type="http://schemas.openxmlformats.org/officeDocument/2006/relationships/image" Target="../media/image14.png"/><Relationship Id="rId10" Type="http://schemas.microsoft.com/office/2007/relationships/hdphoto" Target="../media/hdphoto4.wdp"/><Relationship Id="rId11" Type="http://schemas.openxmlformats.org/officeDocument/2006/relationships/image" Target="../media/image3.png"/><Relationship Id="rId1" Type="http://schemas.microsoft.com/office/2007/relationships/media" Target="../media/media6.wav"/><Relationship Id="rId2" Type="http://schemas.openxmlformats.org/officeDocument/2006/relationships/audio" Target="../media/media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9.emf"/><Relationship Id="rId5" Type="http://schemas.openxmlformats.org/officeDocument/2006/relationships/image" Target="../media/image14.png"/><Relationship Id="rId6" Type="http://schemas.microsoft.com/office/2007/relationships/hdphoto" Target="../media/hdphoto5.wdp"/><Relationship Id="rId7" Type="http://schemas.openxmlformats.org/officeDocument/2006/relationships/image" Target="../media/image3.png"/><Relationship Id="rId1" Type="http://schemas.microsoft.com/office/2007/relationships/media" Target="../media/media7.wav"/><Relationship Id="rId2" Type="http://schemas.openxmlformats.org/officeDocument/2006/relationships/audio" Target="../media/media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0.emf"/><Relationship Id="rId5" Type="http://schemas.openxmlformats.org/officeDocument/2006/relationships/image" Target="../media/image14.png"/><Relationship Id="rId6" Type="http://schemas.microsoft.com/office/2007/relationships/hdphoto" Target="../media/hdphoto2.wdp"/><Relationship Id="rId7" Type="http://schemas.openxmlformats.org/officeDocument/2006/relationships/image" Target="../media/image3.png"/><Relationship Id="rId1" Type="http://schemas.microsoft.com/office/2007/relationships/media" Target="../media/media8.wav"/><Relationship Id="rId2" Type="http://schemas.openxmlformats.org/officeDocument/2006/relationships/audio" Target="../media/media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1.emf"/><Relationship Id="rId5" Type="http://schemas.openxmlformats.org/officeDocument/2006/relationships/image" Target="../media/image14.png"/><Relationship Id="rId6" Type="http://schemas.microsoft.com/office/2007/relationships/hdphoto" Target="../media/hdphoto2.wdp"/><Relationship Id="rId7" Type="http://schemas.openxmlformats.org/officeDocument/2006/relationships/image" Target="../media/image3.png"/><Relationship Id="rId1" Type="http://schemas.microsoft.com/office/2007/relationships/media" Target="../media/media9.wav"/><Relationship Id="rId2" Type="http://schemas.openxmlformats.org/officeDocument/2006/relationships/audio" Target="../media/media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A </a:t>
            </a:r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edis</a:t>
            </a:r>
            <a:r>
              <a:rPr lang="de-DE" dirty="0" smtClean="0"/>
              <a:t> </a:t>
            </a:r>
            <a:r>
              <a:rPr lang="de-DE" dirty="0" err="1" smtClean="0"/>
              <a:t>aydin</a:t>
            </a:r>
            <a:endParaRPr lang="de-DE" dirty="0"/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77" b="89712" l="3752" r="97390">
                        <a14:foregroundMark x1="20392" y1="32922" x2="20392" y2="32922"/>
                        <a14:foregroundMark x1="28548" y1="56790" x2="28548" y2="56790"/>
                        <a14:foregroundMark x1="25938" y1="57613" x2="25938" y2="57613"/>
                        <a14:foregroundMark x1="23817" y1="58848" x2="23817" y2="58848"/>
                        <a14:foregroundMark x1="36542" y1="53086" x2="36542" y2="53086"/>
                        <a14:foregroundMark x1="38662" y1="49383" x2="38662" y2="49383"/>
                        <a14:foregroundMark x1="37847" y1="54321" x2="37847" y2="54321"/>
                        <a14:foregroundMark x1="51876" y1="41975" x2="51876" y2="41975"/>
                        <a14:foregroundMark x1="70962" y1="45267" x2="70962" y2="45267"/>
                        <a14:foregroundMark x1="75530" y1="41975" x2="75530" y2="41975"/>
                        <a14:foregroundMark x1="8157" y1="79424" x2="8157" y2="79424"/>
                        <a14:foregroundMark x1="12887" y1="81893" x2="12887" y2="81893"/>
                        <a14:foregroundMark x1="15498" y1="81481" x2="15498" y2="81481"/>
                        <a14:foregroundMark x1="15661" y1="72428" x2="15661" y2="72428"/>
                        <a14:foregroundMark x1="21860" y1="79012" x2="21860" y2="79012"/>
                        <a14:foregroundMark x1="34747" y1="79835" x2="34747" y2="79835"/>
                        <a14:foregroundMark x1="42414" y1="81893" x2="42414" y2="81893"/>
                        <a14:foregroundMark x1="45514" y1="83128" x2="45514" y2="83128"/>
                        <a14:foregroundMark x1="50571" y1="83128" x2="50571" y2="83128"/>
                        <a14:foregroundMark x1="54486" y1="83128" x2="54486" y2="83128"/>
                        <a14:foregroundMark x1="59543" y1="83128" x2="59543" y2="83128"/>
                        <a14:foregroundMark x1="62480" y1="83128" x2="62480" y2="83128"/>
                        <a14:foregroundMark x1="65579" y1="83128" x2="65579" y2="83128"/>
                        <a14:foregroundMark x1="67210" y1="83539" x2="67210" y2="83539"/>
                        <a14:foregroundMark x1="71615" y1="81893" x2="71615" y2="81893"/>
                        <a14:foregroundMark x1="75856" y1="83539" x2="75856" y2="83539"/>
                        <a14:foregroundMark x1="78140" y1="81070" x2="78140" y2="81070"/>
                        <a14:foregroundMark x1="83034" y1="75309" x2="83034" y2="75309"/>
                        <a14:foregroundMark x1="86949" y1="75720" x2="86949" y2="75720"/>
                        <a14:foregroundMark x1="92496" y1="79424" x2="92496" y2="794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40054" y="2914209"/>
            <a:ext cx="4132006" cy="1637973"/>
          </a:xfrm>
          <a:prstGeom prst="rect">
            <a:avLst/>
          </a:prstGeom>
        </p:spPr>
      </p:pic>
      <p:pic>
        <p:nvPicPr>
          <p:cNvPr id="7" name="Sound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245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88"/>
    </mc:Choice>
    <mc:Fallback>
      <p:transition xmlns:p14="http://schemas.microsoft.com/office/powerpoint/2010/main" spd="slow" advTm="11188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Map</a:t>
            </a:r>
            <a:endParaRPr lang="de-DE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128" y="1892961"/>
            <a:ext cx="8260672" cy="4574314"/>
          </a:xfrm>
          <a:prstGeom prst="rect">
            <a:avLst/>
          </a:prstGeom>
        </p:spPr>
      </p:pic>
      <p:pic>
        <p:nvPicPr>
          <p:cNvPr id="5" name="Sound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283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338"/>
    </mc:Choice>
    <mc:Fallback>
      <p:transition xmlns:p14="http://schemas.microsoft.com/office/powerpoint/2010/main" spd="slow" advTm="31338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branding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53505" y="2841361"/>
            <a:ext cx="4521413" cy="4373563"/>
          </a:xfrm>
        </p:spPr>
        <p:txBody>
          <a:bodyPr/>
          <a:lstStyle/>
          <a:p>
            <a:r>
              <a:rPr lang="de-DE" dirty="0"/>
              <a:t>http://</a:t>
            </a:r>
            <a:r>
              <a:rPr lang="de-DE" dirty="0" err="1"/>
              <a:t>www.youtube.com</a:t>
            </a:r>
            <a:r>
              <a:rPr lang="de-DE" dirty="0"/>
              <a:t>/</a:t>
            </a:r>
            <a:r>
              <a:rPr lang="de-DE" dirty="0" err="1"/>
              <a:t>watch?v</a:t>
            </a:r>
            <a:r>
              <a:rPr lang="de-DE" dirty="0"/>
              <a:t>=_4HQcQu4cNY</a:t>
            </a:r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751" y="2151879"/>
            <a:ext cx="2846622" cy="4261037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77" b="89712" l="3752" r="97390">
                        <a14:foregroundMark x1="20392" y1="32922" x2="20392" y2="32922"/>
                        <a14:foregroundMark x1="28548" y1="56790" x2="28548" y2="56790"/>
                        <a14:foregroundMark x1="25938" y1="57613" x2="25938" y2="57613"/>
                        <a14:foregroundMark x1="23817" y1="58848" x2="23817" y2="58848"/>
                        <a14:foregroundMark x1="36542" y1="53086" x2="36542" y2="53086"/>
                        <a14:foregroundMark x1="38662" y1="49383" x2="38662" y2="49383"/>
                        <a14:foregroundMark x1="37847" y1="54321" x2="37847" y2="54321"/>
                        <a14:foregroundMark x1="51876" y1="41975" x2="51876" y2="41975"/>
                        <a14:foregroundMark x1="70962" y1="45267" x2="70962" y2="45267"/>
                        <a14:foregroundMark x1="75530" y1="41975" x2="75530" y2="41975"/>
                        <a14:foregroundMark x1="8157" y1="79424" x2="8157" y2="79424"/>
                        <a14:foregroundMark x1="12887" y1="81893" x2="12887" y2="81893"/>
                        <a14:foregroundMark x1="15661" y1="72428" x2="15661" y2="72428"/>
                        <a14:foregroundMark x1="21860" y1="79012" x2="21860" y2="79012"/>
                        <a14:foregroundMark x1="34747" y1="79835" x2="34747" y2="79835"/>
                        <a14:foregroundMark x1="42414" y1="81893" x2="42414" y2="81893"/>
                        <a14:foregroundMark x1="45514" y1="83128" x2="45514" y2="83128"/>
                        <a14:foregroundMark x1="50571" y1="83128" x2="50571" y2="83128"/>
                        <a14:foregroundMark x1="54486" y1="83128" x2="54486" y2="83128"/>
                        <a14:foregroundMark x1="59543" y1="83128" x2="59543" y2="83128"/>
                        <a14:foregroundMark x1="62480" y1="83128" x2="62480" y2="83128"/>
                        <a14:foregroundMark x1="65579" y1="83128" x2="65579" y2="83128"/>
                        <a14:foregroundMark x1="67210" y1="83539" x2="67210" y2="83539"/>
                        <a14:foregroundMark x1="71615" y1="81893" x2="71615" y2="81893"/>
                        <a14:foregroundMark x1="75856" y1="83539" x2="75856" y2="83539"/>
                        <a14:foregroundMark x1="78140" y1="81070" x2="78140" y2="81070"/>
                        <a14:foregroundMark x1="83034" y1="75309" x2="83034" y2="75309"/>
                        <a14:foregroundMark x1="86949" y1="75720" x2="86949" y2="75720"/>
                        <a14:foregroundMark x1="92496" y1="79424" x2="92496" y2="79424"/>
                        <a14:backgroundMark x1="27243" y1="81893" x2="27243" y2="81893"/>
                        <a14:backgroundMark x1="27080" y1="77366" x2="27080" y2="77366"/>
                        <a14:backgroundMark x1="66069" y1="79012" x2="66069" y2="790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6745163" y="3264327"/>
            <a:ext cx="3686110" cy="1461215"/>
          </a:xfrm>
          <a:prstGeom prst="rect">
            <a:avLst/>
          </a:prstGeom>
        </p:spPr>
      </p:pic>
      <p:pic>
        <p:nvPicPr>
          <p:cNvPr id="6" name="Sound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87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18"/>
    </mc:Choice>
    <mc:Fallback>
      <p:transition xmlns:p14="http://schemas.microsoft.com/office/powerpoint/2010/main" spd="slow" advTm="51218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How</a:t>
            </a:r>
            <a:r>
              <a:rPr lang="de-DE" dirty="0" smtClean="0"/>
              <a:t> </a:t>
            </a:r>
            <a:r>
              <a:rPr lang="de-DE" dirty="0" err="1" smtClean="0"/>
              <a:t>does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affect</a:t>
            </a:r>
            <a:r>
              <a:rPr lang="de-DE" dirty="0" smtClean="0"/>
              <a:t> </a:t>
            </a:r>
            <a:r>
              <a:rPr lang="de-DE" dirty="0" err="1" smtClean="0"/>
              <a:t>society</a:t>
            </a:r>
            <a:r>
              <a:rPr lang="de-DE" dirty="0" smtClean="0"/>
              <a:t>, </a:t>
            </a:r>
            <a:r>
              <a:rPr lang="de-DE" dirty="0" err="1" smtClean="0"/>
              <a:t>economy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how</a:t>
            </a:r>
            <a:r>
              <a:rPr lang="de-DE" dirty="0" smtClean="0"/>
              <a:t> </a:t>
            </a:r>
            <a:r>
              <a:rPr lang="de-DE" dirty="0" err="1" smtClean="0"/>
              <a:t>does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benefit</a:t>
            </a:r>
            <a:r>
              <a:rPr lang="de-DE" dirty="0" smtClean="0"/>
              <a:t> </a:t>
            </a:r>
            <a:r>
              <a:rPr lang="de-DE" dirty="0" err="1" smtClean="0"/>
              <a:t>us</a:t>
            </a:r>
            <a:endParaRPr lang="de-DE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127" y="1768116"/>
            <a:ext cx="6802552" cy="4824705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77" b="89712" l="3752" r="97390">
                        <a14:foregroundMark x1="20392" y1="32922" x2="20392" y2="32922"/>
                        <a14:foregroundMark x1="28548" y1="56790" x2="28548" y2="56790"/>
                        <a14:foregroundMark x1="25938" y1="57613" x2="25938" y2="57613"/>
                        <a14:foregroundMark x1="23817" y1="58848" x2="23817" y2="58848"/>
                        <a14:foregroundMark x1="36542" y1="53086" x2="36542" y2="53086"/>
                        <a14:foregroundMark x1="38662" y1="49383" x2="38662" y2="49383"/>
                        <a14:foregroundMark x1="37847" y1="54321" x2="37847" y2="54321"/>
                        <a14:foregroundMark x1="51876" y1="41975" x2="51876" y2="41975"/>
                        <a14:foregroundMark x1="70962" y1="45267" x2="70962" y2="45267"/>
                        <a14:foregroundMark x1="75530" y1="41975" x2="75530" y2="41975"/>
                        <a14:foregroundMark x1="8157" y1="79424" x2="8157" y2="79424"/>
                        <a14:foregroundMark x1="12887" y1="81893" x2="12887" y2="81893"/>
                        <a14:foregroundMark x1="15661" y1="72428" x2="15661" y2="72428"/>
                        <a14:foregroundMark x1="21860" y1="79012" x2="21860" y2="79012"/>
                        <a14:foregroundMark x1="34747" y1="79835" x2="34747" y2="79835"/>
                        <a14:foregroundMark x1="42414" y1="81893" x2="42414" y2="81893"/>
                        <a14:foregroundMark x1="45514" y1="83128" x2="45514" y2="83128"/>
                        <a14:foregroundMark x1="50571" y1="83128" x2="50571" y2="83128"/>
                        <a14:foregroundMark x1="54486" y1="83128" x2="54486" y2="83128"/>
                        <a14:foregroundMark x1="59543" y1="83128" x2="59543" y2="83128"/>
                        <a14:foregroundMark x1="62480" y1="83128" x2="62480" y2="83128"/>
                        <a14:foregroundMark x1="65579" y1="83128" x2="65579" y2="83128"/>
                        <a14:foregroundMark x1="67210" y1="83539" x2="67210" y2="83539"/>
                        <a14:foregroundMark x1="71615" y1="81893" x2="71615" y2="81893"/>
                        <a14:foregroundMark x1="75856" y1="83539" x2="75856" y2="83539"/>
                        <a14:foregroundMark x1="78140" y1="81070" x2="78140" y2="81070"/>
                        <a14:foregroundMark x1="83034" y1="75309" x2="83034" y2="75309"/>
                        <a14:foregroundMark x1="86949" y1="75720" x2="86949" y2="75720"/>
                        <a14:foregroundMark x1="92496" y1="79424" x2="92496" y2="79424"/>
                        <a14:backgroundMark x1="27243" y1="81893" x2="27243" y2="81893"/>
                        <a14:backgroundMark x1="27080" y1="77366" x2="27080" y2="77366"/>
                        <a14:backgroundMark x1="66069" y1="79012" x2="66069" y2="790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6745163" y="3264327"/>
            <a:ext cx="3686110" cy="1461215"/>
          </a:xfrm>
          <a:prstGeom prst="rect">
            <a:avLst/>
          </a:prstGeom>
        </p:spPr>
      </p:pic>
      <p:pic>
        <p:nvPicPr>
          <p:cNvPr id="7" name="Sound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29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107"/>
    </mc:Choice>
    <mc:Fallback>
      <p:transition xmlns:p14="http://schemas.microsoft.com/office/powerpoint/2010/main" spd="slow" advTm="57107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Thank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attention</a:t>
            </a:r>
            <a:endParaRPr lang="de-DE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9903" y="1726026"/>
            <a:ext cx="6823985" cy="4568279"/>
          </a:xfrm>
          <a:prstGeom prst="rect">
            <a:avLst/>
          </a:prstGeom>
        </p:spPr>
      </p:pic>
      <p:pic>
        <p:nvPicPr>
          <p:cNvPr id="5" name="Sound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477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55"/>
    </mc:Choice>
    <mc:Fallback>
      <p:transition xmlns:p14="http://schemas.microsoft.com/office/powerpoint/2010/main" spd="slow" advTm="4155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bibliography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>
                <a:hlinkClick r:id="rId4"/>
              </a:rPr>
              <a:t>http://</a:t>
            </a:r>
            <a:r>
              <a:rPr lang="en-US" u="sng" dirty="0" err="1">
                <a:hlinkClick r:id="rId4"/>
              </a:rPr>
              <a:t>www.adbrands.net</a:t>
            </a:r>
            <a:r>
              <a:rPr lang="en-US" u="sng" dirty="0">
                <a:hlinkClick r:id="rId4"/>
              </a:rPr>
              <a:t>/</a:t>
            </a:r>
            <a:r>
              <a:rPr lang="en-US" u="sng" dirty="0" err="1">
                <a:hlinkClick r:id="rId4"/>
              </a:rPr>
              <a:t>fr</a:t>
            </a:r>
            <a:r>
              <a:rPr lang="en-US" u="sng" dirty="0">
                <a:hlinkClick r:id="rId4"/>
              </a:rPr>
              <a:t>/</a:t>
            </a:r>
            <a:r>
              <a:rPr lang="en-US" u="sng" dirty="0" err="1">
                <a:hlinkClick r:id="rId4"/>
              </a:rPr>
              <a:t>lvmh_fr.htm</a:t>
            </a:r>
            <a:endParaRPr lang="en-US" dirty="0"/>
          </a:p>
          <a:p>
            <a:endParaRPr lang="en-US" dirty="0"/>
          </a:p>
          <a:p>
            <a:r>
              <a:rPr lang="en-US" u="sng" dirty="0">
                <a:hlinkClick r:id="rId5"/>
              </a:rPr>
              <a:t>http://</a:t>
            </a:r>
            <a:r>
              <a:rPr lang="en-US" u="sng" dirty="0" err="1">
                <a:hlinkClick r:id="rId5"/>
              </a:rPr>
              <a:t>www.lvmh.com</a:t>
            </a:r>
            <a:r>
              <a:rPr lang="en-US" u="sng" dirty="0">
                <a:hlinkClick r:id="rId5"/>
              </a:rPr>
              <a:t>/</a:t>
            </a:r>
            <a:endParaRPr lang="en-US" dirty="0"/>
          </a:p>
          <a:p>
            <a:endParaRPr lang="en-US" dirty="0"/>
          </a:p>
          <a:p>
            <a:r>
              <a:rPr lang="en-US" u="sng" dirty="0">
                <a:hlinkClick r:id="rId6"/>
              </a:rPr>
              <a:t>http://</a:t>
            </a:r>
            <a:r>
              <a:rPr lang="en-US" u="sng" dirty="0" err="1">
                <a:hlinkClick r:id="rId6"/>
              </a:rPr>
              <a:t>www.reuters.com</a:t>
            </a:r>
            <a:r>
              <a:rPr lang="en-US" u="sng" dirty="0">
                <a:hlinkClick r:id="rId6"/>
              </a:rPr>
              <a:t>/finance/stocks/</a:t>
            </a:r>
            <a:r>
              <a:rPr lang="en-US" u="sng" dirty="0" err="1">
                <a:hlinkClick r:id="rId6"/>
              </a:rPr>
              <a:t>overview?symbol</a:t>
            </a:r>
            <a:r>
              <a:rPr lang="en-US" u="sng" dirty="0">
                <a:hlinkClick r:id="rId6"/>
              </a:rPr>
              <a:t>=LVMH.PA</a:t>
            </a:r>
            <a:endParaRPr lang="en-US" dirty="0"/>
          </a:p>
          <a:p>
            <a:endParaRPr lang="en-US" dirty="0"/>
          </a:p>
          <a:p>
            <a:r>
              <a:rPr lang="en-US" u="sng" dirty="0">
                <a:hlinkClick r:id="rId7"/>
              </a:rPr>
              <a:t>http://</a:t>
            </a:r>
            <a:r>
              <a:rPr lang="en-US" u="sng" dirty="0" err="1">
                <a:hlinkClick r:id="rId7"/>
              </a:rPr>
              <a:t>en.wikipedia.org</a:t>
            </a:r>
            <a:r>
              <a:rPr lang="en-US" u="sng" dirty="0">
                <a:hlinkClick r:id="rId7"/>
              </a:rPr>
              <a:t>/wiki/LVMH</a:t>
            </a:r>
            <a:endParaRPr lang="en-US" dirty="0"/>
          </a:p>
          <a:p>
            <a:endParaRPr lang="en-US" dirty="0"/>
          </a:p>
          <a:p>
            <a:r>
              <a:rPr lang="en-US" u="sng" dirty="0">
                <a:hlinkClick r:id="rId8"/>
              </a:rPr>
              <a:t>http://</a:t>
            </a:r>
            <a:r>
              <a:rPr lang="en-US" u="sng" dirty="0" err="1">
                <a:hlinkClick r:id="rId8"/>
              </a:rPr>
              <a:t>finance.yahoo.com</a:t>
            </a:r>
            <a:r>
              <a:rPr lang="en-US" u="sng" dirty="0">
                <a:hlinkClick r:id="rId8"/>
              </a:rPr>
              <a:t>/</a:t>
            </a:r>
            <a:r>
              <a:rPr lang="en-US" u="sng" dirty="0" err="1">
                <a:hlinkClick r:id="rId8"/>
              </a:rPr>
              <a:t>q?s</a:t>
            </a:r>
            <a:r>
              <a:rPr lang="en-US" u="sng" dirty="0">
                <a:hlinkClick r:id="rId8"/>
              </a:rPr>
              <a:t>=MC.PA</a:t>
            </a:r>
            <a:endParaRPr lang="en-US" dirty="0"/>
          </a:p>
          <a:p>
            <a:endParaRPr lang="en-US" dirty="0"/>
          </a:p>
          <a:p>
            <a:endParaRPr lang="de-DE" dirty="0"/>
          </a:p>
        </p:txBody>
      </p:sp>
      <p:pic>
        <p:nvPicPr>
          <p:cNvPr id="4" name="Soun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12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14"/>
    </mc:Choice>
    <mc:Fallback>
      <p:transition xmlns:p14="http://schemas.microsoft.com/office/powerpoint/2010/main" spd="slow" advTm="5914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lvmh</a:t>
            </a:r>
            <a:endParaRPr lang="de-DE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400" y="1604213"/>
            <a:ext cx="4016874" cy="2800925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4274" y="4626066"/>
            <a:ext cx="2014568" cy="2014568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4274" y="1604214"/>
            <a:ext cx="2014568" cy="3021852"/>
          </a:xfrm>
          <a:prstGeom prst="rect">
            <a:avLst/>
          </a:prstGeom>
        </p:spPr>
      </p:pic>
      <p:pic>
        <p:nvPicPr>
          <p:cNvPr id="7" name="Bild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398" y="4405138"/>
            <a:ext cx="4016875" cy="2235496"/>
          </a:xfrm>
          <a:prstGeom prst="rect">
            <a:avLst/>
          </a:prstGeom>
        </p:spPr>
      </p:pic>
      <p:pic>
        <p:nvPicPr>
          <p:cNvPr id="9" name="Bild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8842" y="1604214"/>
            <a:ext cx="2544089" cy="2594970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8841" y="4199184"/>
            <a:ext cx="2544089" cy="2441451"/>
          </a:xfrm>
          <a:prstGeom prst="rect">
            <a:avLst/>
          </a:prstGeom>
        </p:spPr>
      </p:pic>
      <p:pic>
        <p:nvPicPr>
          <p:cNvPr id="11" name="Sound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5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452"/>
    </mc:Choice>
    <mc:Fallback>
      <p:transition xmlns:p14="http://schemas.microsoft.com/office/powerpoint/2010/main" spd="slow" advTm="57452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 err="1" smtClean="0"/>
              <a:t>subsidiaries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r>
              <a:rPr lang="de-DE" b="1" dirty="0" err="1" smtClean="0"/>
              <a:t>Wines</a:t>
            </a:r>
            <a:r>
              <a:rPr lang="de-DE" b="1" dirty="0" smtClean="0"/>
              <a:t> </a:t>
            </a:r>
            <a:r>
              <a:rPr lang="de-DE" b="1" dirty="0" err="1" smtClean="0">
                <a:solidFill>
                  <a:srgbClr val="000000"/>
                </a:solidFill>
              </a:rPr>
              <a:t>and</a:t>
            </a:r>
            <a:r>
              <a:rPr lang="de-DE" b="1" dirty="0" smtClean="0">
                <a:solidFill>
                  <a:srgbClr val="000000"/>
                </a:solidFill>
              </a:rPr>
              <a:t> Spirits</a:t>
            </a:r>
          </a:p>
          <a:p>
            <a:r>
              <a:rPr lang="de-DE" sz="2800" dirty="0" smtClean="0">
                <a:solidFill>
                  <a:srgbClr val="000000"/>
                </a:solidFill>
              </a:rPr>
              <a:t>Dom </a:t>
            </a:r>
            <a:r>
              <a:rPr lang="de-DE" sz="2800" dirty="0" err="1" smtClean="0">
                <a:solidFill>
                  <a:srgbClr val="000000"/>
                </a:solidFill>
              </a:rPr>
              <a:t>Perignon</a:t>
            </a:r>
            <a:endParaRPr lang="de-DE" sz="2800" dirty="0" smtClean="0">
              <a:solidFill>
                <a:srgbClr val="000000"/>
              </a:solidFill>
            </a:endParaRPr>
          </a:p>
          <a:p>
            <a:r>
              <a:rPr lang="de-DE" sz="2600" dirty="0" err="1">
                <a:solidFill>
                  <a:srgbClr val="000000"/>
                </a:solidFill>
              </a:rPr>
              <a:t>Moët</a:t>
            </a:r>
            <a:r>
              <a:rPr lang="de-DE" sz="2600" dirty="0">
                <a:solidFill>
                  <a:srgbClr val="000000"/>
                </a:solidFill>
              </a:rPr>
              <a:t> et </a:t>
            </a:r>
            <a:r>
              <a:rPr lang="de-DE" sz="2600" dirty="0" err="1" smtClean="0">
                <a:solidFill>
                  <a:srgbClr val="000000"/>
                </a:solidFill>
              </a:rPr>
              <a:t>Chandon</a:t>
            </a:r>
            <a:endParaRPr lang="de-DE" sz="2600" dirty="0" smtClean="0">
              <a:solidFill>
                <a:srgbClr val="000000"/>
              </a:solidFill>
            </a:endParaRPr>
          </a:p>
          <a:p>
            <a:r>
              <a:rPr lang="de-DE" dirty="0" smtClean="0">
                <a:solidFill>
                  <a:srgbClr val="000000"/>
                </a:solidFill>
              </a:rPr>
              <a:t>Belvedere</a:t>
            </a:r>
          </a:p>
          <a:p>
            <a:r>
              <a:rPr lang="de-DE" sz="2200" dirty="0" err="1" smtClean="0">
                <a:solidFill>
                  <a:srgbClr val="000000"/>
                </a:solidFill>
              </a:rPr>
              <a:t>Veuve</a:t>
            </a:r>
            <a:r>
              <a:rPr lang="de-DE" sz="2200" dirty="0" smtClean="0">
                <a:solidFill>
                  <a:srgbClr val="000000"/>
                </a:solidFill>
              </a:rPr>
              <a:t> </a:t>
            </a:r>
            <a:r>
              <a:rPr lang="de-DE" sz="2200" dirty="0" err="1" smtClean="0">
                <a:solidFill>
                  <a:srgbClr val="000000"/>
                </a:solidFill>
              </a:rPr>
              <a:t>Clicquot</a:t>
            </a:r>
            <a:endParaRPr lang="de-DE" sz="2200" dirty="0" smtClean="0">
              <a:solidFill>
                <a:srgbClr val="000000"/>
              </a:solidFill>
            </a:endParaRPr>
          </a:p>
          <a:p>
            <a:r>
              <a:rPr lang="de-DE" sz="2000" dirty="0" smtClean="0">
                <a:solidFill>
                  <a:srgbClr val="000000"/>
                </a:solidFill>
              </a:rPr>
              <a:t>Krug</a:t>
            </a:r>
          </a:p>
          <a:p>
            <a:r>
              <a:rPr lang="de-DE" sz="1800" dirty="0" err="1" smtClean="0">
                <a:solidFill>
                  <a:srgbClr val="000000"/>
                </a:solidFill>
              </a:rPr>
              <a:t>Hennesy</a:t>
            </a:r>
            <a:endParaRPr lang="de-DE" sz="1800" dirty="0" smtClean="0">
              <a:solidFill>
                <a:srgbClr val="000000"/>
              </a:solidFill>
            </a:endParaRPr>
          </a:p>
          <a:p>
            <a:r>
              <a:rPr lang="de-DE" sz="1600" dirty="0" err="1" smtClean="0">
                <a:solidFill>
                  <a:srgbClr val="000000"/>
                </a:solidFill>
              </a:rPr>
              <a:t>Ardbeg</a:t>
            </a:r>
            <a:endParaRPr lang="de-DE" sz="1600" dirty="0" smtClean="0">
              <a:solidFill>
                <a:srgbClr val="000000"/>
              </a:solidFill>
            </a:endParaRPr>
          </a:p>
          <a:p>
            <a:r>
              <a:rPr lang="de-DE" sz="1600" dirty="0" smtClean="0">
                <a:solidFill>
                  <a:srgbClr val="000000"/>
                </a:solidFill>
              </a:rPr>
              <a:t>Mercier</a:t>
            </a:r>
          </a:p>
          <a:p>
            <a:r>
              <a:rPr lang="de-DE" sz="1600" dirty="0" err="1" smtClean="0">
                <a:solidFill>
                  <a:srgbClr val="000000"/>
                </a:solidFill>
              </a:rPr>
              <a:t>Glenmorangie</a:t>
            </a:r>
            <a:endParaRPr lang="de-DE" sz="1600" dirty="0" smtClean="0">
              <a:solidFill>
                <a:srgbClr val="000000"/>
              </a:solidFill>
            </a:endParaRPr>
          </a:p>
          <a:p>
            <a:r>
              <a:rPr lang="de-DE" sz="1600" dirty="0" err="1" smtClean="0">
                <a:solidFill>
                  <a:srgbClr val="000000"/>
                </a:solidFill>
              </a:rPr>
              <a:t>Domaine</a:t>
            </a:r>
            <a:r>
              <a:rPr lang="de-DE" sz="1600" dirty="0" smtClean="0">
                <a:solidFill>
                  <a:srgbClr val="000000"/>
                </a:solidFill>
              </a:rPr>
              <a:t> </a:t>
            </a:r>
            <a:r>
              <a:rPr lang="de-DE" sz="1600" dirty="0" err="1" smtClean="0">
                <a:solidFill>
                  <a:srgbClr val="000000"/>
                </a:solidFill>
              </a:rPr>
              <a:t>Chandon</a:t>
            </a:r>
            <a:r>
              <a:rPr lang="de-DE" sz="1600" dirty="0" smtClean="0">
                <a:solidFill>
                  <a:srgbClr val="000000"/>
                </a:solidFill>
              </a:rPr>
              <a:t> </a:t>
            </a:r>
            <a:r>
              <a:rPr lang="de-DE" sz="1600" dirty="0" err="1" smtClean="0">
                <a:solidFill>
                  <a:srgbClr val="000000"/>
                </a:solidFill>
              </a:rPr>
              <a:t>California</a:t>
            </a:r>
            <a:endParaRPr lang="de-DE" sz="1600" dirty="0" smtClean="0">
              <a:solidFill>
                <a:srgbClr val="000000"/>
              </a:solidFill>
            </a:endParaRPr>
          </a:p>
          <a:p>
            <a:r>
              <a:rPr lang="de-DE" sz="1600" dirty="0" err="1" smtClean="0">
                <a:solidFill>
                  <a:srgbClr val="000000"/>
                </a:solidFill>
              </a:rPr>
              <a:t>Ruinart</a:t>
            </a:r>
            <a:endParaRPr lang="de-DE" sz="1600" dirty="0" smtClean="0">
              <a:solidFill>
                <a:srgbClr val="000000"/>
              </a:solidFill>
            </a:endParaRPr>
          </a:p>
          <a:p>
            <a:r>
              <a:rPr lang="de-DE" sz="1600" dirty="0"/>
              <a:t>Château </a:t>
            </a:r>
            <a:r>
              <a:rPr lang="de-DE" sz="1600" dirty="0" err="1" smtClean="0"/>
              <a:t>d’Yquem</a:t>
            </a:r>
            <a:endParaRPr lang="de-DE" sz="1600" dirty="0" smtClean="0"/>
          </a:p>
          <a:p>
            <a:r>
              <a:rPr lang="de-DE" sz="1600" dirty="0" err="1" smtClean="0"/>
              <a:t>Wenjun</a:t>
            </a:r>
            <a:endParaRPr lang="de-DE" sz="1600" dirty="0" smtClean="0"/>
          </a:p>
          <a:p>
            <a:r>
              <a:rPr lang="de-DE" sz="1600" dirty="0" err="1" smtClean="0"/>
              <a:t>Numanthia</a:t>
            </a:r>
            <a:r>
              <a:rPr lang="de-DE" sz="1600" dirty="0" smtClean="0"/>
              <a:t> </a:t>
            </a:r>
            <a:endParaRPr lang="de-DE" sz="1600" dirty="0" smtClean="0">
              <a:solidFill>
                <a:srgbClr val="000000"/>
              </a:solidFill>
            </a:endParaRPr>
          </a:p>
          <a:p>
            <a:endParaRPr lang="de-DE" sz="2600" dirty="0">
              <a:solidFill>
                <a:srgbClr val="000000"/>
              </a:solidFill>
            </a:endParaRPr>
          </a:p>
          <a:p>
            <a:endParaRPr lang="de-DE" sz="2600" dirty="0" smtClean="0">
              <a:solidFill>
                <a:srgbClr val="000000"/>
              </a:solidFill>
            </a:endParaRPr>
          </a:p>
          <a:p>
            <a:pPr marL="114300" indent="0">
              <a:buNone/>
            </a:pPr>
            <a:endParaRPr lang="de-DE" dirty="0" smtClean="0">
              <a:solidFill>
                <a:srgbClr val="000000"/>
              </a:solidFill>
            </a:endParaRPr>
          </a:p>
          <a:p>
            <a:endParaRPr lang="de-DE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9215" y="1752600"/>
            <a:ext cx="1993966" cy="2367941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1878" y="1752600"/>
            <a:ext cx="2041328" cy="2367941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9215" y="4188092"/>
            <a:ext cx="1993966" cy="2257993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1878" y="4188092"/>
            <a:ext cx="2041328" cy="2257993"/>
          </a:xfrm>
          <a:prstGeom prst="rect">
            <a:avLst/>
          </a:prstGeom>
        </p:spPr>
      </p:pic>
      <p:pic>
        <p:nvPicPr>
          <p:cNvPr id="15" name="Bild 1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77" b="89712" l="3752" r="97390">
                        <a14:foregroundMark x1="20392" y1="32922" x2="20392" y2="32922"/>
                        <a14:foregroundMark x1="28548" y1="56790" x2="28548" y2="56790"/>
                        <a14:foregroundMark x1="25938" y1="57613" x2="25938" y2="57613"/>
                        <a14:foregroundMark x1="23817" y1="58848" x2="23817" y2="58848"/>
                        <a14:foregroundMark x1="36542" y1="53086" x2="36542" y2="53086"/>
                        <a14:foregroundMark x1="38662" y1="49383" x2="38662" y2="49383"/>
                        <a14:foregroundMark x1="37847" y1="54321" x2="37847" y2="54321"/>
                        <a14:foregroundMark x1="51876" y1="41975" x2="51876" y2="41975"/>
                        <a14:foregroundMark x1="70962" y1="45267" x2="70962" y2="45267"/>
                        <a14:foregroundMark x1="75530" y1="41975" x2="75530" y2="41975"/>
                        <a14:foregroundMark x1="8157" y1="79424" x2="8157" y2="79424"/>
                        <a14:foregroundMark x1="12887" y1="81893" x2="12887" y2="81893"/>
                        <a14:foregroundMark x1="15661" y1="72428" x2="15661" y2="72428"/>
                        <a14:foregroundMark x1="21860" y1="79012" x2="21860" y2="79012"/>
                        <a14:foregroundMark x1="34747" y1="79835" x2="34747" y2="79835"/>
                        <a14:foregroundMark x1="42414" y1="81893" x2="42414" y2="81893"/>
                        <a14:foregroundMark x1="45514" y1="83128" x2="45514" y2="83128"/>
                        <a14:foregroundMark x1="50571" y1="83128" x2="50571" y2="83128"/>
                        <a14:foregroundMark x1="54486" y1="83128" x2="54486" y2="83128"/>
                        <a14:foregroundMark x1="59543" y1="83128" x2="59543" y2="83128"/>
                        <a14:foregroundMark x1="62480" y1="83128" x2="62480" y2="83128"/>
                        <a14:foregroundMark x1="65579" y1="83128" x2="65579" y2="83128"/>
                        <a14:foregroundMark x1="67210" y1="83539" x2="67210" y2="83539"/>
                        <a14:foregroundMark x1="71615" y1="81893" x2="71615" y2="81893"/>
                        <a14:foregroundMark x1="75856" y1="83539" x2="75856" y2="83539"/>
                        <a14:foregroundMark x1="78140" y1="81070" x2="78140" y2="81070"/>
                        <a14:foregroundMark x1="83034" y1="75309" x2="83034" y2="75309"/>
                        <a14:foregroundMark x1="86949" y1="75720" x2="86949" y2="75720"/>
                        <a14:foregroundMark x1="92496" y1="79424" x2="92496" y2="79424"/>
                        <a14:backgroundMark x1="27243" y1="81893" x2="27243" y2="81893"/>
                        <a14:backgroundMark x1="27080" y1="77366" x2="27080" y2="77366"/>
                        <a14:backgroundMark x1="66069" y1="79012" x2="66069" y2="790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6745163" y="3264327"/>
            <a:ext cx="3686110" cy="1461215"/>
          </a:xfrm>
          <a:prstGeom prst="rect">
            <a:avLst/>
          </a:prstGeom>
        </p:spPr>
      </p:pic>
      <p:pic>
        <p:nvPicPr>
          <p:cNvPr id="16" name="Sound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062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269"/>
    </mc:Choice>
    <mc:Fallback>
      <p:transition xmlns:p14="http://schemas.microsoft.com/office/powerpoint/2010/main" spd="slow" advTm="24269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 err="1" smtClean="0"/>
              <a:t>Subsidiaries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426128" y="1475712"/>
            <a:ext cx="7263065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/>
              <a:t>Fashion </a:t>
            </a:r>
            <a:r>
              <a:rPr lang="de-DE" sz="2800" b="1" dirty="0" err="1" smtClean="0"/>
              <a:t>and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Leather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Goods</a:t>
            </a:r>
            <a:endParaRPr lang="de-DE" sz="2800" b="1" dirty="0" smtClean="0"/>
          </a:p>
          <a:p>
            <a:pPr marL="457200" indent="-457200">
              <a:buFont typeface="Arial"/>
              <a:buChar char="•"/>
            </a:pPr>
            <a:r>
              <a:rPr lang="de-DE" sz="2800" dirty="0" smtClean="0"/>
              <a:t>Louis Vuitton</a:t>
            </a:r>
          </a:p>
          <a:p>
            <a:pPr marL="457200" indent="-457200">
              <a:buFont typeface="Arial"/>
              <a:buChar char="•"/>
            </a:pPr>
            <a:r>
              <a:rPr lang="de-DE" sz="2600" dirty="0" smtClean="0"/>
              <a:t>Christian Dior</a:t>
            </a:r>
          </a:p>
          <a:p>
            <a:pPr marL="457200" indent="-457200">
              <a:buFont typeface="Arial"/>
              <a:buChar char="•"/>
            </a:pPr>
            <a:r>
              <a:rPr lang="de-DE" sz="2400" dirty="0" smtClean="0"/>
              <a:t>Marc Jacobs</a:t>
            </a:r>
          </a:p>
          <a:p>
            <a:pPr marL="457200" indent="-457200">
              <a:buFont typeface="Arial"/>
              <a:buChar char="•"/>
            </a:pPr>
            <a:r>
              <a:rPr lang="de-DE" sz="2200" dirty="0" err="1" smtClean="0"/>
              <a:t>Fendi</a:t>
            </a:r>
            <a:endParaRPr lang="de-DE" sz="2200" dirty="0" smtClean="0"/>
          </a:p>
          <a:p>
            <a:pPr marL="457200" indent="-457200">
              <a:buFont typeface="Arial"/>
              <a:buChar char="•"/>
            </a:pPr>
            <a:r>
              <a:rPr lang="de-DE" sz="2000" dirty="0" smtClean="0"/>
              <a:t>Donna Karan</a:t>
            </a:r>
          </a:p>
          <a:p>
            <a:pPr marL="457200" indent="-457200">
              <a:buFont typeface="Arial"/>
              <a:buChar char="•"/>
            </a:pPr>
            <a:r>
              <a:rPr lang="de-DE" dirty="0" err="1" smtClean="0"/>
              <a:t>Kenzo</a:t>
            </a:r>
            <a:endParaRPr lang="de-DE" dirty="0" smtClean="0"/>
          </a:p>
          <a:p>
            <a:pPr marL="457200" indent="-457200">
              <a:buFont typeface="Arial"/>
              <a:buChar char="•"/>
            </a:pPr>
            <a:r>
              <a:rPr lang="de-DE" dirty="0" err="1" smtClean="0"/>
              <a:t>Berluti</a:t>
            </a:r>
            <a:endParaRPr lang="de-DE" dirty="0" smtClean="0"/>
          </a:p>
          <a:p>
            <a:pPr marL="457200" indent="-457200">
              <a:buFont typeface="Arial"/>
              <a:buChar char="•"/>
            </a:pPr>
            <a:r>
              <a:rPr lang="de-DE" dirty="0" smtClean="0"/>
              <a:t>Givenchy</a:t>
            </a:r>
          </a:p>
          <a:p>
            <a:pPr marL="457200" indent="-457200">
              <a:buFont typeface="Arial"/>
              <a:buChar char="•"/>
            </a:pPr>
            <a:r>
              <a:rPr lang="de-DE" dirty="0" err="1" smtClean="0"/>
              <a:t>Berluti</a:t>
            </a:r>
            <a:endParaRPr lang="de-DE" dirty="0" smtClean="0"/>
          </a:p>
          <a:p>
            <a:pPr marL="457200" indent="-457200">
              <a:buFont typeface="Arial"/>
              <a:buChar char="•"/>
            </a:pPr>
            <a:r>
              <a:rPr lang="de-DE" dirty="0" smtClean="0"/>
              <a:t>Loewe</a:t>
            </a:r>
          </a:p>
          <a:p>
            <a:pPr marL="457200" indent="-457200">
              <a:buFont typeface="Arial"/>
              <a:buChar char="•"/>
            </a:pPr>
            <a:r>
              <a:rPr lang="de-DE" dirty="0" smtClean="0"/>
              <a:t>Stefano B</a:t>
            </a:r>
          </a:p>
          <a:p>
            <a:pPr marL="457200" indent="-457200">
              <a:buFont typeface="Arial"/>
              <a:buChar char="•"/>
            </a:pPr>
            <a:r>
              <a:rPr lang="de-DE" dirty="0" smtClean="0"/>
              <a:t>Emilio </a:t>
            </a:r>
            <a:r>
              <a:rPr lang="de-DE" dirty="0" err="1" smtClean="0"/>
              <a:t>Pucci</a:t>
            </a:r>
            <a:endParaRPr lang="de-DE" dirty="0" smtClean="0"/>
          </a:p>
          <a:p>
            <a:pPr marL="457200" indent="-457200">
              <a:buFont typeface="Arial"/>
              <a:buChar char="•"/>
            </a:pPr>
            <a:r>
              <a:rPr lang="de-DE" dirty="0" smtClean="0"/>
              <a:t>Thomas Pink</a:t>
            </a:r>
          </a:p>
          <a:p>
            <a:pPr marL="457200" indent="-457200">
              <a:buFont typeface="Arial"/>
              <a:buChar char="•"/>
            </a:pPr>
            <a:r>
              <a:rPr lang="de-DE" dirty="0" err="1" smtClean="0"/>
              <a:t>Nowness</a:t>
            </a:r>
            <a:endParaRPr lang="de-DE" dirty="0" smtClean="0"/>
          </a:p>
          <a:p>
            <a:pPr marL="457200" indent="-457200">
              <a:buFont typeface="Arial"/>
              <a:buChar char="•"/>
            </a:pPr>
            <a:r>
              <a:rPr lang="de-DE" dirty="0" smtClean="0"/>
              <a:t>Céline</a:t>
            </a:r>
            <a:endParaRPr lang="de-DE" dirty="0"/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2451" y="4290665"/>
            <a:ext cx="2070891" cy="2070891"/>
          </a:xfrm>
          <a:prstGeom prst="rect">
            <a:avLst/>
          </a:prstGeom>
        </p:spPr>
      </p:pic>
      <p:pic>
        <p:nvPicPr>
          <p:cNvPr id="7" name="Bild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1097" y="4290665"/>
            <a:ext cx="2525477" cy="2070891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1387" y="2386242"/>
            <a:ext cx="1995187" cy="1675171"/>
          </a:xfrm>
          <a:prstGeom prst="rect">
            <a:avLst/>
          </a:prstGeom>
        </p:spPr>
      </p:pic>
      <p:pic>
        <p:nvPicPr>
          <p:cNvPr id="9" name="Bild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77" b="89712" l="3752" r="97390">
                        <a14:foregroundMark x1="20392" y1="32922" x2="20392" y2="32922"/>
                        <a14:foregroundMark x1="28548" y1="56790" x2="28548" y2="56790"/>
                        <a14:foregroundMark x1="25938" y1="57613" x2="25938" y2="57613"/>
                        <a14:foregroundMark x1="23817" y1="58848" x2="23817" y2="58848"/>
                        <a14:foregroundMark x1="36542" y1="53086" x2="36542" y2="53086"/>
                        <a14:foregroundMark x1="38662" y1="49383" x2="38662" y2="49383"/>
                        <a14:foregroundMark x1="37847" y1="54321" x2="37847" y2="54321"/>
                        <a14:foregroundMark x1="51876" y1="41975" x2="51876" y2="41975"/>
                        <a14:foregroundMark x1="70962" y1="45267" x2="70962" y2="45267"/>
                        <a14:foregroundMark x1="75530" y1="41975" x2="75530" y2="41975"/>
                        <a14:foregroundMark x1="8157" y1="79424" x2="8157" y2="79424"/>
                        <a14:foregroundMark x1="12887" y1="81893" x2="12887" y2="81893"/>
                        <a14:foregroundMark x1="15661" y1="72428" x2="15661" y2="72428"/>
                        <a14:foregroundMark x1="21860" y1="79012" x2="21860" y2="79012"/>
                        <a14:foregroundMark x1="34747" y1="79835" x2="34747" y2="79835"/>
                        <a14:foregroundMark x1="42414" y1="81893" x2="42414" y2="81893"/>
                        <a14:foregroundMark x1="45514" y1="83128" x2="45514" y2="83128"/>
                        <a14:foregroundMark x1="50571" y1="83128" x2="50571" y2="83128"/>
                        <a14:foregroundMark x1="54486" y1="83128" x2="54486" y2="83128"/>
                        <a14:foregroundMark x1="59543" y1="83128" x2="59543" y2="83128"/>
                        <a14:foregroundMark x1="62480" y1="83128" x2="62480" y2="83128"/>
                        <a14:foregroundMark x1="65579" y1="83128" x2="65579" y2="83128"/>
                        <a14:foregroundMark x1="67210" y1="83539" x2="67210" y2="83539"/>
                        <a14:foregroundMark x1="71615" y1="81893" x2="71615" y2="81893"/>
                        <a14:foregroundMark x1="75856" y1="83539" x2="75856" y2="83539"/>
                        <a14:foregroundMark x1="78140" y1="81070" x2="78140" y2="81070"/>
                        <a14:foregroundMark x1="83034" y1="75309" x2="83034" y2="75309"/>
                        <a14:foregroundMark x1="86949" y1="75720" x2="86949" y2="75720"/>
                        <a14:foregroundMark x1="92496" y1="79424" x2="92496" y2="79424"/>
                        <a14:backgroundMark x1="27243" y1="81893" x2="27243" y2="81893"/>
                        <a14:backgroundMark x1="27080" y1="77366" x2="27080" y2="77366"/>
                        <a14:backgroundMark x1="66069" y1="79012" x2="66069" y2="790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6745163" y="3264327"/>
            <a:ext cx="3686110" cy="1461215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06406" y="2386243"/>
            <a:ext cx="2568596" cy="1675171"/>
          </a:xfrm>
          <a:prstGeom prst="rect">
            <a:avLst/>
          </a:prstGeom>
        </p:spPr>
      </p:pic>
      <p:pic>
        <p:nvPicPr>
          <p:cNvPr id="12" name="Sound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4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072"/>
    </mc:Choice>
    <mc:Fallback>
      <p:transition xmlns:p14="http://schemas.microsoft.com/office/powerpoint/2010/main" spd="slow" advTm="26072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 err="1" smtClean="0"/>
              <a:t>subsidiaries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b="1" dirty="0" err="1" smtClean="0"/>
              <a:t>Perfumes</a:t>
            </a:r>
            <a:r>
              <a:rPr lang="de-DE" b="1" dirty="0" smtClean="0"/>
              <a:t> &amp; </a:t>
            </a:r>
            <a:r>
              <a:rPr lang="de-DE" b="1" dirty="0" err="1" smtClean="0"/>
              <a:t>Cosmetics</a:t>
            </a:r>
            <a:endParaRPr lang="de-DE" b="1" dirty="0" smtClean="0"/>
          </a:p>
          <a:p>
            <a:r>
              <a:rPr lang="de-DE" sz="2800" dirty="0" smtClean="0"/>
              <a:t>Parfums Christian Dior</a:t>
            </a:r>
          </a:p>
          <a:p>
            <a:r>
              <a:rPr lang="de-DE" sz="2600" dirty="0" err="1" smtClean="0"/>
              <a:t>Acqua</a:t>
            </a:r>
            <a:r>
              <a:rPr lang="de-DE" sz="2600" dirty="0" smtClean="0"/>
              <a:t> Di Parma</a:t>
            </a:r>
          </a:p>
          <a:p>
            <a:r>
              <a:rPr lang="de-DE" dirty="0" err="1" smtClean="0"/>
              <a:t>Fendi</a:t>
            </a:r>
            <a:r>
              <a:rPr lang="de-DE" dirty="0" smtClean="0"/>
              <a:t> </a:t>
            </a:r>
            <a:r>
              <a:rPr lang="de-DE" dirty="0" err="1" smtClean="0"/>
              <a:t>Parfumes</a:t>
            </a:r>
            <a:endParaRPr lang="de-DE" dirty="0" smtClean="0"/>
          </a:p>
          <a:p>
            <a:r>
              <a:rPr lang="de-DE" sz="2000" dirty="0" err="1" smtClean="0"/>
              <a:t>Guerlain</a:t>
            </a:r>
            <a:endParaRPr lang="de-DE" sz="2000" dirty="0" smtClean="0"/>
          </a:p>
          <a:p>
            <a:r>
              <a:rPr lang="de-DE" sz="1800" dirty="0" smtClean="0"/>
              <a:t>Parfums Givenchy</a:t>
            </a:r>
          </a:p>
          <a:p>
            <a:r>
              <a:rPr lang="de-DE" sz="1800" dirty="0" err="1" smtClean="0"/>
              <a:t>Kenzo</a:t>
            </a:r>
            <a:r>
              <a:rPr lang="de-DE" sz="1800" dirty="0" smtClean="0"/>
              <a:t> Parfums</a:t>
            </a:r>
          </a:p>
          <a:p>
            <a:r>
              <a:rPr lang="de-DE" sz="1800" dirty="0" err="1" smtClean="0"/>
              <a:t>Benefit</a:t>
            </a:r>
            <a:r>
              <a:rPr lang="de-DE" sz="1800" dirty="0" smtClean="0"/>
              <a:t> </a:t>
            </a:r>
            <a:r>
              <a:rPr lang="de-DE" sz="1800" dirty="0" err="1" smtClean="0"/>
              <a:t>Cosmetics</a:t>
            </a:r>
            <a:endParaRPr lang="de-DE" sz="1800" dirty="0" smtClean="0"/>
          </a:p>
          <a:p>
            <a:r>
              <a:rPr lang="de-DE" sz="1800" dirty="0" err="1" smtClean="0"/>
              <a:t>Fresh</a:t>
            </a:r>
            <a:endParaRPr lang="de-DE" sz="1800" dirty="0" smtClean="0"/>
          </a:p>
          <a:p>
            <a:r>
              <a:rPr lang="de-DE" sz="1800" dirty="0" smtClean="0"/>
              <a:t>MAKE UP FOREVER</a:t>
            </a:r>
          </a:p>
          <a:p>
            <a:r>
              <a:rPr lang="de-DE" sz="1800" dirty="0" err="1" smtClean="0"/>
              <a:t>Perfumes</a:t>
            </a:r>
            <a:r>
              <a:rPr lang="de-DE" sz="1800" dirty="0" smtClean="0"/>
              <a:t> Loewe</a:t>
            </a:r>
          </a:p>
          <a:p>
            <a:r>
              <a:rPr lang="de-DE" sz="1800" dirty="0" smtClean="0"/>
              <a:t>Emilio </a:t>
            </a:r>
            <a:r>
              <a:rPr lang="de-DE" sz="1800" dirty="0" err="1" smtClean="0"/>
              <a:t>Pucci</a:t>
            </a:r>
            <a:r>
              <a:rPr lang="de-DE" sz="1800" dirty="0" smtClean="0"/>
              <a:t> Parfums</a:t>
            </a:r>
          </a:p>
          <a:p>
            <a:endParaRPr lang="de-DE" sz="1800" dirty="0" smtClean="0"/>
          </a:p>
          <a:p>
            <a:endParaRPr lang="de-DE" b="1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1986" y="3487231"/>
            <a:ext cx="1344052" cy="2638932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5140" y="3487230"/>
            <a:ext cx="1344053" cy="2638933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4189" y="3487232"/>
            <a:ext cx="1344052" cy="2638931"/>
          </a:xfrm>
          <a:prstGeom prst="rect">
            <a:avLst/>
          </a:prstGeom>
        </p:spPr>
      </p:pic>
      <p:pic>
        <p:nvPicPr>
          <p:cNvPr id="7" name="Bild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2646" y="671047"/>
            <a:ext cx="1343392" cy="2637636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5140" y="671047"/>
            <a:ext cx="1352775" cy="2656058"/>
          </a:xfrm>
          <a:prstGeom prst="rect">
            <a:avLst/>
          </a:prstGeom>
        </p:spPr>
      </p:pic>
      <p:pic>
        <p:nvPicPr>
          <p:cNvPr id="9" name="Bild 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77" b="89712" l="3752" r="97390">
                        <a14:foregroundMark x1="20392" y1="32922" x2="20392" y2="32922"/>
                        <a14:foregroundMark x1="28548" y1="56790" x2="28548" y2="56790"/>
                        <a14:foregroundMark x1="25938" y1="57613" x2="25938" y2="57613"/>
                        <a14:foregroundMark x1="23817" y1="58848" x2="23817" y2="58848"/>
                        <a14:foregroundMark x1="36542" y1="53086" x2="36542" y2="53086"/>
                        <a14:foregroundMark x1="38662" y1="49383" x2="38662" y2="49383"/>
                        <a14:foregroundMark x1="37847" y1="54321" x2="37847" y2="54321"/>
                        <a14:foregroundMark x1="51876" y1="41975" x2="51876" y2="41975"/>
                        <a14:foregroundMark x1="70962" y1="45267" x2="70962" y2="45267"/>
                        <a14:foregroundMark x1="75530" y1="41975" x2="75530" y2="41975"/>
                        <a14:foregroundMark x1="8157" y1="79424" x2="8157" y2="79424"/>
                        <a14:foregroundMark x1="12887" y1="81893" x2="12887" y2="81893"/>
                        <a14:foregroundMark x1="15661" y1="72428" x2="15661" y2="72428"/>
                        <a14:foregroundMark x1="21860" y1="79012" x2="21860" y2="79012"/>
                        <a14:foregroundMark x1="34747" y1="79835" x2="34747" y2="79835"/>
                        <a14:foregroundMark x1="42414" y1="81893" x2="42414" y2="81893"/>
                        <a14:foregroundMark x1="45514" y1="83128" x2="45514" y2="83128"/>
                        <a14:foregroundMark x1="50571" y1="83128" x2="50571" y2="83128"/>
                        <a14:foregroundMark x1="54486" y1="83128" x2="54486" y2="83128"/>
                        <a14:foregroundMark x1="59543" y1="83128" x2="59543" y2="83128"/>
                        <a14:foregroundMark x1="62480" y1="83128" x2="62480" y2="83128"/>
                        <a14:foregroundMark x1="65579" y1="83128" x2="65579" y2="83128"/>
                        <a14:foregroundMark x1="67210" y1="83539" x2="67210" y2="83539"/>
                        <a14:foregroundMark x1="71615" y1="81893" x2="71615" y2="81893"/>
                        <a14:foregroundMark x1="75856" y1="83539" x2="75856" y2="83539"/>
                        <a14:foregroundMark x1="78140" y1="81070" x2="78140" y2="81070"/>
                        <a14:foregroundMark x1="83034" y1="75309" x2="83034" y2="75309"/>
                        <a14:foregroundMark x1="86949" y1="75720" x2="86949" y2="75720"/>
                        <a14:foregroundMark x1="92496" y1="79424" x2="92496" y2="79424"/>
                        <a14:backgroundMark x1="27243" y1="81893" x2="27243" y2="81893"/>
                        <a14:backgroundMark x1="27080" y1="77366" x2="27080" y2="77366"/>
                        <a14:backgroundMark x1="66069" y1="79012" x2="66069" y2="790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6745163" y="3264327"/>
            <a:ext cx="3686110" cy="1461215"/>
          </a:xfrm>
          <a:prstGeom prst="rect">
            <a:avLst/>
          </a:prstGeom>
        </p:spPr>
      </p:pic>
      <p:pic>
        <p:nvPicPr>
          <p:cNvPr id="10" name="Sound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689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516"/>
    </mc:Choice>
    <mc:Fallback>
      <p:transition xmlns:p14="http://schemas.microsoft.com/office/powerpoint/2010/main" spd="slow" advTm="34516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 err="1" smtClean="0"/>
              <a:t>subsidiaries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 smtClean="0"/>
              <a:t>Watches &amp; </a:t>
            </a:r>
            <a:r>
              <a:rPr lang="de-DE" b="1" dirty="0" err="1" smtClean="0"/>
              <a:t>Jewellery</a:t>
            </a:r>
            <a:endParaRPr lang="de-DE" b="1" dirty="0" smtClean="0"/>
          </a:p>
          <a:p>
            <a:r>
              <a:rPr lang="de-DE" sz="2800" dirty="0" err="1" smtClean="0"/>
              <a:t>Hublot</a:t>
            </a:r>
            <a:endParaRPr lang="de-DE" sz="2800" dirty="0" smtClean="0"/>
          </a:p>
          <a:p>
            <a:r>
              <a:rPr lang="de-DE" sz="2600" dirty="0"/>
              <a:t>De Beers</a:t>
            </a:r>
          </a:p>
          <a:p>
            <a:r>
              <a:rPr lang="de-DE" dirty="0" err="1" smtClean="0"/>
              <a:t>Bvlgari</a:t>
            </a:r>
            <a:endParaRPr lang="de-DE" dirty="0" smtClean="0"/>
          </a:p>
          <a:p>
            <a:r>
              <a:rPr lang="de-DE" dirty="0" smtClean="0"/>
              <a:t>Tag Heuer</a:t>
            </a:r>
          </a:p>
          <a:p>
            <a:r>
              <a:rPr lang="de-DE" sz="2200" dirty="0" err="1" smtClean="0"/>
              <a:t>Zenith</a:t>
            </a:r>
            <a:endParaRPr lang="de-DE" sz="2200" dirty="0" smtClean="0"/>
          </a:p>
          <a:p>
            <a:r>
              <a:rPr lang="de-DE" sz="2000" dirty="0" err="1" smtClean="0"/>
              <a:t>Chaumet</a:t>
            </a:r>
            <a:endParaRPr lang="de-DE" sz="2000" dirty="0" smtClean="0"/>
          </a:p>
          <a:p>
            <a:r>
              <a:rPr lang="de-DE" sz="1800" dirty="0" smtClean="0"/>
              <a:t>Fred</a:t>
            </a:r>
          </a:p>
          <a:p>
            <a:r>
              <a:rPr lang="de-DE" sz="1800" dirty="0" smtClean="0"/>
              <a:t>Dior </a:t>
            </a:r>
            <a:r>
              <a:rPr lang="de-DE" sz="1800" dirty="0" err="1" smtClean="0"/>
              <a:t>Montres</a:t>
            </a:r>
            <a:endParaRPr lang="de-DE" sz="1800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6269" y="943853"/>
            <a:ext cx="1367588" cy="2685142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9920" y="3819997"/>
            <a:ext cx="1359724" cy="2669702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2890" y="2672149"/>
            <a:ext cx="1427784" cy="2803332"/>
          </a:xfrm>
          <a:prstGeom prst="rect">
            <a:avLst/>
          </a:prstGeom>
        </p:spPr>
      </p:pic>
      <p:pic>
        <p:nvPicPr>
          <p:cNvPr id="7" name="Bild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56269" y="3891863"/>
            <a:ext cx="1367588" cy="2685142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89920" y="943853"/>
            <a:ext cx="1359724" cy="2669702"/>
          </a:xfrm>
          <a:prstGeom prst="rect">
            <a:avLst/>
          </a:prstGeom>
        </p:spPr>
      </p:pic>
      <p:pic>
        <p:nvPicPr>
          <p:cNvPr id="9" name="Bild 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77" b="89712" l="3752" r="97390">
                        <a14:foregroundMark x1="20392" y1="32922" x2="20392" y2="32922"/>
                        <a14:foregroundMark x1="28548" y1="56790" x2="28548" y2="56790"/>
                        <a14:foregroundMark x1="25938" y1="57613" x2="25938" y2="57613"/>
                        <a14:foregroundMark x1="23817" y1="58848" x2="23817" y2="58848"/>
                        <a14:foregroundMark x1="36542" y1="53086" x2="36542" y2="53086"/>
                        <a14:foregroundMark x1="38662" y1="49383" x2="38662" y2="49383"/>
                        <a14:foregroundMark x1="37847" y1="54321" x2="37847" y2="54321"/>
                        <a14:foregroundMark x1="51876" y1="41975" x2="51876" y2="41975"/>
                        <a14:foregroundMark x1="70962" y1="45267" x2="70962" y2="45267"/>
                        <a14:foregroundMark x1="75530" y1="41975" x2="75530" y2="41975"/>
                        <a14:foregroundMark x1="8157" y1="79424" x2="8157" y2="79424"/>
                        <a14:foregroundMark x1="12887" y1="81893" x2="12887" y2="81893"/>
                        <a14:foregroundMark x1="15661" y1="72428" x2="15661" y2="72428"/>
                        <a14:foregroundMark x1="21860" y1="79012" x2="21860" y2="79012"/>
                        <a14:foregroundMark x1="34747" y1="79835" x2="34747" y2="79835"/>
                        <a14:foregroundMark x1="42414" y1="81893" x2="42414" y2="81893"/>
                        <a14:foregroundMark x1="45514" y1="83128" x2="45514" y2="83128"/>
                        <a14:foregroundMark x1="50571" y1="83128" x2="50571" y2="83128"/>
                        <a14:foregroundMark x1="54486" y1="83128" x2="54486" y2="83128"/>
                        <a14:foregroundMark x1="59543" y1="83128" x2="59543" y2="83128"/>
                        <a14:foregroundMark x1="62480" y1="83128" x2="62480" y2="83128"/>
                        <a14:foregroundMark x1="65579" y1="83128" x2="65579" y2="83128"/>
                        <a14:foregroundMark x1="67210" y1="83539" x2="67210" y2="83539"/>
                        <a14:foregroundMark x1="71615" y1="81893" x2="71615" y2="81893"/>
                        <a14:foregroundMark x1="75856" y1="83539" x2="75856" y2="83539"/>
                        <a14:foregroundMark x1="78140" y1="81070" x2="78140" y2="81070"/>
                        <a14:foregroundMark x1="83034" y1="75309" x2="83034" y2="75309"/>
                        <a14:foregroundMark x1="86949" y1="75720" x2="86949" y2="75720"/>
                        <a14:foregroundMark x1="92496" y1="79424" x2="92496" y2="79424"/>
                        <a14:backgroundMark x1="27243" y1="81893" x2="27243" y2="81893"/>
                        <a14:backgroundMark x1="27080" y1="77366" x2="27080" y2="77366"/>
                        <a14:backgroundMark x1="66069" y1="79012" x2="66069" y2="790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6745163" y="3264327"/>
            <a:ext cx="3686110" cy="1461215"/>
          </a:xfrm>
          <a:prstGeom prst="rect">
            <a:avLst/>
          </a:prstGeom>
        </p:spPr>
      </p:pic>
      <p:pic>
        <p:nvPicPr>
          <p:cNvPr id="10" name="Sound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090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431"/>
    </mc:Choice>
    <mc:Fallback>
      <p:transition xmlns:p14="http://schemas.microsoft.com/office/powerpoint/2010/main" spd="slow" advTm="20431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Profits</a:t>
            </a:r>
            <a:endParaRPr lang="de-DE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227" y="1808601"/>
            <a:ext cx="7134662" cy="4527766"/>
          </a:xfrm>
          <a:prstGeom prst="rect">
            <a:avLst/>
          </a:prstGeom>
        </p:spPr>
      </p:pic>
      <p:pic>
        <p:nvPicPr>
          <p:cNvPr id="7" name="Bild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77" b="89712" l="3752" r="97390">
                        <a14:foregroundMark x1="20392" y1="32922" x2="20392" y2="32922"/>
                        <a14:foregroundMark x1="28548" y1="56790" x2="28548" y2="56790"/>
                        <a14:foregroundMark x1="25938" y1="57613" x2="25938" y2="57613"/>
                        <a14:foregroundMark x1="23817" y1="58848" x2="23817" y2="58848"/>
                        <a14:foregroundMark x1="36542" y1="53086" x2="36542" y2="53086"/>
                        <a14:foregroundMark x1="38662" y1="49383" x2="38662" y2="49383"/>
                        <a14:foregroundMark x1="37847" y1="54321" x2="37847" y2="54321"/>
                        <a14:foregroundMark x1="51876" y1="41975" x2="51876" y2="41975"/>
                        <a14:foregroundMark x1="70962" y1="45267" x2="70962" y2="45267"/>
                        <a14:foregroundMark x1="75530" y1="41975" x2="75530" y2="41975"/>
                        <a14:foregroundMark x1="8157" y1="79424" x2="8157" y2="79424"/>
                        <a14:foregroundMark x1="12887" y1="81893" x2="12887" y2="81893"/>
                        <a14:foregroundMark x1="15661" y1="72428" x2="15661" y2="72428"/>
                        <a14:foregroundMark x1="21860" y1="79012" x2="21860" y2="79012"/>
                        <a14:foregroundMark x1="34747" y1="79835" x2="34747" y2="79835"/>
                        <a14:foregroundMark x1="42414" y1="81893" x2="42414" y2="81893"/>
                        <a14:foregroundMark x1="45514" y1="83128" x2="45514" y2="83128"/>
                        <a14:foregroundMark x1="50571" y1="83128" x2="50571" y2="83128"/>
                        <a14:foregroundMark x1="54486" y1="83128" x2="54486" y2="83128"/>
                        <a14:foregroundMark x1="59543" y1="83128" x2="59543" y2="83128"/>
                        <a14:foregroundMark x1="62480" y1="83128" x2="62480" y2="83128"/>
                        <a14:foregroundMark x1="65579" y1="83128" x2="65579" y2="83128"/>
                        <a14:foregroundMark x1="67210" y1="83539" x2="67210" y2="83539"/>
                        <a14:foregroundMark x1="71615" y1="81893" x2="71615" y2="81893"/>
                        <a14:foregroundMark x1="75856" y1="83539" x2="75856" y2="83539"/>
                        <a14:foregroundMark x1="78140" y1="81070" x2="78140" y2="81070"/>
                        <a14:foregroundMark x1="83034" y1="75309" x2="83034" y2="75309"/>
                        <a14:foregroundMark x1="86949" y1="75720" x2="86949" y2="75720"/>
                        <a14:foregroundMark x1="92496" y1="79424" x2="92496" y2="79424"/>
                        <a14:backgroundMark x1="27243" y1="81893" x2="27243" y2="81893"/>
                        <a14:backgroundMark x1="27080" y1="77366" x2="27080" y2="77366"/>
                        <a14:backgroundMark x1="66069" y1="79012" x2="66069" y2="790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6745163" y="3264327"/>
            <a:ext cx="3686110" cy="1461215"/>
          </a:xfrm>
          <a:prstGeom prst="rect">
            <a:avLst/>
          </a:prstGeom>
        </p:spPr>
      </p:pic>
      <p:pic>
        <p:nvPicPr>
          <p:cNvPr id="8" name="Sound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636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742"/>
    </mc:Choice>
    <mc:Fallback>
      <p:transition xmlns:p14="http://schemas.microsoft.com/office/powerpoint/2010/main" spd="slow" advTm="48742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profits</a:t>
            </a:r>
            <a:endParaRPr lang="de-DE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651" y="1985888"/>
            <a:ext cx="7552959" cy="3973646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77" b="89712" l="3752" r="97390">
                        <a14:foregroundMark x1="20392" y1="32922" x2="20392" y2="32922"/>
                        <a14:foregroundMark x1="28548" y1="56790" x2="28548" y2="56790"/>
                        <a14:foregroundMark x1="25938" y1="57613" x2="25938" y2="57613"/>
                        <a14:foregroundMark x1="23817" y1="58848" x2="23817" y2="58848"/>
                        <a14:foregroundMark x1="36542" y1="53086" x2="36542" y2="53086"/>
                        <a14:foregroundMark x1="38662" y1="49383" x2="38662" y2="49383"/>
                        <a14:foregroundMark x1="37847" y1="54321" x2="37847" y2="54321"/>
                        <a14:foregroundMark x1="51876" y1="41975" x2="51876" y2="41975"/>
                        <a14:foregroundMark x1="70962" y1="45267" x2="70962" y2="45267"/>
                        <a14:foregroundMark x1="75530" y1="41975" x2="75530" y2="41975"/>
                        <a14:foregroundMark x1="8157" y1="79424" x2="8157" y2="79424"/>
                        <a14:foregroundMark x1="12887" y1="81893" x2="12887" y2="81893"/>
                        <a14:foregroundMark x1="15661" y1="72428" x2="15661" y2="72428"/>
                        <a14:foregroundMark x1="21860" y1="79012" x2="21860" y2="79012"/>
                        <a14:foregroundMark x1="34747" y1="79835" x2="34747" y2="79835"/>
                        <a14:foregroundMark x1="42414" y1="81893" x2="42414" y2="81893"/>
                        <a14:foregroundMark x1="45514" y1="83128" x2="45514" y2="83128"/>
                        <a14:foregroundMark x1="50571" y1="83128" x2="50571" y2="83128"/>
                        <a14:foregroundMark x1="54486" y1="83128" x2="54486" y2="83128"/>
                        <a14:foregroundMark x1="59543" y1="83128" x2="59543" y2="83128"/>
                        <a14:foregroundMark x1="62480" y1="83128" x2="62480" y2="83128"/>
                        <a14:foregroundMark x1="65579" y1="83128" x2="65579" y2="83128"/>
                        <a14:foregroundMark x1="67210" y1="83539" x2="67210" y2="83539"/>
                        <a14:foregroundMark x1="71615" y1="81893" x2="71615" y2="81893"/>
                        <a14:foregroundMark x1="75856" y1="83539" x2="75856" y2="83539"/>
                        <a14:foregroundMark x1="78140" y1="81070" x2="78140" y2="81070"/>
                        <a14:foregroundMark x1="83034" y1="75309" x2="83034" y2="75309"/>
                        <a14:foregroundMark x1="86949" y1="75720" x2="86949" y2="75720"/>
                        <a14:foregroundMark x1="92496" y1="79424" x2="92496" y2="79424"/>
                        <a14:backgroundMark x1="27243" y1="81893" x2="27243" y2="81893"/>
                        <a14:backgroundMark x1="27080" y1="77366" x2="27080" y2="77366"/>
                        <a14:backgroundMark x1="66069" y1="79012" x2="66069" y2="790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6745163" y="3264327"/>
            <a:ext cx="3686110" cy="1461215"/>
          </a:xfrm>
          <a:prstGeom prst="rect">
            <a:avLst/>
          </a:prstGeom>
        </p:spPr>
      </p:pic>
      <p:pic>
        <p:nvPicPr>
          <p:cNvPr id="6" name="Sound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535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691"/>
    </mc:Choice>
    <mc:Fallback>
      <p:transition xmlns:p14="http://schemas.microsoft.com/office/powerpoint/2010/main" spd="slow" advTm="46691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profits</a:t>
            </a:r>
            <a:endParaRPr lang="de-DE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128" y="2432883"/>
            <a:ext cx="7374706" cy="3465223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77" b="89712" l="3752" r="97390">
                        <a14:foregroundMark x1="20392" y1="32922" x2="20392" y2="32922"/>
                        <a14:foregroundMark x1="28548" y1="56790" x2="28548" y2="56790"/>
                        <a14:foregroundMark x1="25938" y1="57613" x2="25938" y2="57613"/>
                        <a14:foregroundMark x1="23817" y1="58848" x2="23817" y2="58848"/>
                        <a14:foregroundMark x1="36542" y1="53086" x2="36542" y2="53086"/>
                        <a14:foregroundMark x1="38662" y1="49383" x2="38662" y2="49383"/>
                        <a14:foregroundMark x1="37847" y1="54321" x2="37847" y2="54321"/>
                        <a14:foregroundMark x1="51876" y1="41975" x2="51876" y2="41975"/>
                        <a14:foregroundMark x1="70962" y1="45267" x2="70962" y2="45267"/>
                        <a14:foregroundMark x1="75530" y1="41975" x2="75530" y2="41975"/>
                        <a14:foregroundMark x1="8157" y1="79424" x2="8157" y2="79424"/>
                        <a14:foregroundMark x1="12887" y1="81893" x2="12887" y2="81893"/>
                        <a14:foregroundMark x1="15661" y1="72428" x2="15661" y2="72428"/>
                        <a14:foregroundMark x1="21860" y1="79012" x2="21860" y2="79012"/>
                        <a14:foregroundMark x1="34747" y1="79835" x2="34747" y2="79835"/>
                        <a14:foregroundMark x1="42414" y1="81893" x2="42414" y2="81893"/>
                        <a14:foregroundMark x1="45514" y1="83128" x2="45514" y2="83128"/>
                        <a14:foregroundMark x1="50571" y1="83128" x2="50571" y2="83128"/>
                        <a14:foregroundMark x1="54486" y1="83128" x2="54486" y2="83128"/>
                        <a14:foregroundMark x1="59543" y1="83128" x2="59543" y2="83128"/>
                        <a14:foregroundMark x1="62480" y1="83128" x2="62480" y2="83128"/>
                        <a14:foregroundMark x1="65579" y1="83128" x2="65579" y2="83128"/>
                        <a14:foregroundMark x1="67210" y1="83539" x2="67210" y2="83539"/>
                        <a14:foregroundMark x1="71615" y1="81893" x2="71615" y2="81893"/>
                        <a14:foregroundMark x1="75856" y1="83539" x2="75856" y2="83539"/>
                        <a14:foregroundMark x1="78140" y1="81070" x2="78140" y2="81070"/>
                        <a14:foregroundMark x1="83034" y1="75309" x2="83034" y2="75309"/>
                        <a14:foregroundMark x1="86949" y1="75720" x2="86949" y2="75720"/>
                        <a14:foregroundMark x1="92496" y1="79424" x2="92496" y2="79424"/>
                        <a14:backgroundMark x1="27243" y1="81893" x2="27243" y2="81893"/>
                        <a14:backgroundMark x1="27080" y1="77366" x2="27080" y2="77366"/>
                        <a14:backgroundMark x1="66069" y1="79012" x2="66069" y2="790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6745163" y="3264327"/>
            <a:ext cx="3686110" cy="1461215"/>
          </a:xfrm>
          <a:prstGeom prst="rect">
            <a:avLst/>
          </a:prstGeom>
        </p:spPr>
      </p:pic>
      <p:pic>
        <p:nvPicPr>
          <p:cNvPr id="6" name="Sound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199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360"/>
    </mc:Choice>
    <mc:Fallback>
      <p:transition xmlns:p14="http://schemas.microsoft.com/office/powerpoint/2010/main" spd="slow" advTm="2136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Elementar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Apotheke.thmx</Template>
  <TotalTime>0</TotalTime>
  <Words>187</Words>
  <Application>Microsoft Macintosh PowerPoint</Application>
  <PresentationFormat>Bildschirmpräsentation (4:3)</PresentationFormat>
  <Paragraphs>78</Paragraphs>
  <Slides>14</Slides>
  <Notes>0</Notes>
  <HiddenSlides>0</HiddenSlides>
  <MMClips>14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5" baseType="lpstr">
      <vt:lpstr>Apothecary</vt:lpstr>
      <vt:lpstr>PowerPoint-Präsentation</vt:lpstr>
      <vt:lpstr>lvmh</vt:lpstr>
      <vt:lpstr>subsidiaries</vt:lpstr>
      <vt:lpstr>Subsidiaries</vt:lpstr>
      <vt:lpstr>subsidiaries</vt:lpstr>
      <vt:lpstr>subsidiaries</vt:lpstr>
      <vt:lpstr>Profits</vt:lpstr>
      <vt:lpstr>profits</vt:lpstr>
      <vt:lpstr>profits</vt:lpstr>
      <vt:lpstr>Map</vt:lpstr>
      <vt:lpstr>branding</vt:lpstr>
      <vt:lpstr>How does it affect society, economy and how does it benefit us</vt:lpstr>
      <vt:lpstr>Thank you for your attention</vt:lpstr>
      <vt:lpstr>bibliography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Edis Aydin</dc:creator>
  <cp:lastModifiedBy>Edis Aydin</cp:lastModifiedBy>
  <cp:revision>24</cp:revision>
  <dcterms:created xsi:type="dcterms:W3CDTF">2011-11-17T21:36:52Z</dcterms:created>
  <dcterms:modified xsi:type="dcterms:W3CDTF">2011-11-21T05:58:16Z</dcterms:modified>
</cp:coreProperties>
</file>